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4" r:id="rId1"/>
  </p:sldMasterIdLst>
  <p:sldIdLst>
    <p:sldId id="264" r:id="rId2"/>
    <p:sldId id="257" r:id="rId3"/>
    <p:sldId id="260" r:id="rId4"/>
    <p:sldId id="261" r:id="rId5"/>
    <p:sldId id="262" r:id="rId6"/>
    <p:sldId id="267" r:id="rId7"/>
    <p:sldId id="263" r:id="rId8"/>
    <p:sldId id="26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79"/>
    <p:restoredTop sz="94697"/>
  </p:normalViewPr>
  <p:slideViewPr>
    <p:cSldViewPr snapToGrid="0" snapToObjects="1">
      <p:cViewPr varScale="1">
        <p:scale>
          <a:sx n="86" d="100"/>
          <a:sy n="86" d="100"/>
        </p:scale>
        <p:origin x="61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svg>
</file>

<file path=ppt/media/image3.png>
</file>

<file path=ppt/media/image4.svg>
</file>

<file path=ppt/media/image5.svg>
</file>

<file path=ppt/media/image6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892927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628028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621845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304605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0095527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618565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974656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829428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036679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50831841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32230781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34441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eric.clst.org/tech/usgeojson/" TargetMode="External"/><Relationship Id="rId3" Type="http://schemas.openxmlformats.org/officeDocument/2006/relationships/hyperlink" Target="http://www.wine-road.com/education/articles/state-winery-rankings.php" TargetMode="External"/><Relationship Id="rId7" Type="http://schemas.openxmlformats.org/officeDocument/2006/relationships/hyperlink" Target="https://www.census.gov/newsroom/press-kits/2018/pop-estimates-national-state.html" TargetMode="External"/><Relationship Id="rId12" Type="http://schemas.openxmlformats.org/officeDocument/2006/relationships/image" Target="../media/image4.svg"/><Relationship Id="rId2" Type="http://schemas.openxmlformats.org/officeDocument/2006/relationships/hyperlink" Target="https://www2.census.gov/programs-surveys/cps/tables/time-series/historical-income-household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List_of_breweries_in_the_United_States" TargetMode="External"/><Relationship Id="rId11" Type="http://schemas.openxmlformats.org/officeDocument/2006/relationships/image" Target="../media/image3.png"/><Relationship Id="rId5" Type="http://schemas.openxmlformats.org/officeDocument/2006/relationships/hyperlink" Target="https://www.brewersassociation.org/directories/breweries/" TargetMode="External"/><Relationship Id="rId10" Type="http://schemas.openxmlformats.org/officeDocument/2006/relationships/image" Target="../media/image5.svg"/><Relationship Id="rId4" Type="http://schemas.openxmlformats.org/officeDocument/2006/relationships/hyperlink" Target="https://www.kaggle.com/brkurzawa/us-breweries" TargetMode="Externa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AC11200-8B97-4CB4-99EF-7C0FA210F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CF14C6-2461-764C-B6C6-3DA435DBA9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230" y="4484772"/>
            <a:ext cx="10869750" cy="1237298"/>
          </a:xfrm>
        </p:spPr>
        <p:txBody>
          <a:bodyPr>
            <a:normAutofit/>
          </a:bodyPr>
          <a:lstStyle/>
          <a:p>
            <a:r>
              <a:rPr lang="en-US" dirty="0"/>
              <a:t>Beer &amp; Wine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165E28-A6BE-7B4F-91ED-34E590FC5B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230" y="5722070"/>
            <a:ext cx="10869750" cy="50904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2000"/>
              </a:lnSpc>
              <a:spcAft>
                <a:spcPts val="600"/>
              </a:spcAft>
            </a:pPr>
            <a:r>
              <a:rPr lang="en-US" sz="1000" b="1" dirty="0"/>
              <a:t>TEAM</a:t>
            </a:r>
          </a:p>
          <a:p>
            <a:pPr>
              <a:lnSpc>
                <a:spcPct val="102000"/>
              </a:lnSpc>
              <a:spcAft>
                <a:spcPts val="600"/>
              </a:spcAft>
            </a:pPr>
            <a:r>
              <a:rPr lang="en-US" sz="1000" i="1" dirty="0"/>
              <a:t>Amanda </a:t>
            </a:r>
            <a:r>
              <a:rPr lang="en-US" sz="1000" i="1" dirty="0" err="1"/>
              <a:t>Belloma</a:t>
            </a:r>
            <a:r>
              <a:rPr lang="en-US" sz="1000" dirty="0"/>
              <a:t>, </a:t>
            </a:r>
            <a:r>
              <a:rPr lang="en-US" sz="1000" i="1" dirty="0"/>
              <a:t>Dallas Diaz</a:t>
            </a:r>
            <a:r>
              <a:rPr lang="en-US" sz="1000" dirty="0"/>
              <a:t>, </a:t>
            </a:r>
            <a:r>
              <a:rPr lang="en-US" sz="1000" i="1" dirty="0"/>
              <a:t>Jamie Lewis</a:t>
            </a:r>
            <a:r>
              <a:rPr lang="en-US" sz="1000" dirty="0"/>
              <a:t>, </a:t>
            </a:r>
            <a:r>
              <a:rPr lang="en-US" sz="1000" i="1" dirty="0"/>
              <a:t>Tim Raynor</a:t>
            </a:r>
            <a:endParaRPr lang="en-US" sz="1000" dirty="0"/>
          </a:p>
          <a:p>
            <a:pPr>
              <a:lnSpc>
                <a:spcPct val="102000"/>
              </a:lnSpc>
              <a:spcAft>
                <a:spcPts val="600"/>
              </a:spcAft>
            </a:pPr>
            <a:endParaRPr lang="en-US" sz="700" dirty="0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BB502E7E-3C82-47F3-B817-7507C01A1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046527" y="-13329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4" name="Content Placeholder 5" descr="Wine">
            <a:extLst>
              <a:ext uri="{FF2B5EF4-FFF2-40B4-BE49-F238E27FC236}">
                <a16:creationId xmlns:a16="http://schemas.microsoft.com/office/drawing/2014/main" id="{88798A0F-C85F-F345-AEF7-4922476D94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36942" y="1280809"/>
            <a:ext cx="2585314" cy="2585314"/>
          </a:xfrm>
          <a:prstGeom prst="rect">
            <a:avLst/>
          </a:prstGeom>
        </p:spPr>
      </p:pic>
      <p:pic>
        <p:nvPicPr>
          <p:cNvPr id="5" name="Graphic 4" descr="Beer">
            <a:extLst>
              <a:ext uri="{FF2B5EF4-FFF2-40B4-BE49-F238E27FC236}">
                <a16:creationId xmlns:a16="http://schemas.microsoft.com/office/drawing/2014/main" id="{1DA1CDB0-84E7-0F48-9893-8D55C7B95F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94288" y="1135930"/>
            <a:ext cx="2585314" cy="2585314"/>
          </a:xfrm>
          <a:prstGeom prst="rect">
            <a:avLst/>
          </a:prstGeom>
        </p:spPr>
      </p:pic>
      <p:sp>
        <p:nvSpPr>
          <p:cNvPr id="14" name="Freeform 6">
            <a:extLst>
              <a:ext uri="{FF2B5EF4-FFF2-40B4-BE49-F238E27FC236}">
                <a16:creationId xmlns:a16="http://schemas.microsoft.com/office/drawing/2014/main" id="{3E5C639E-7A0B-46B2-9273-986E8BE7F1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7838485" y="614084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98611225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8E2B8A2D-F46F-4DA5-8AFF-BC57461C2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AEBA89-459E-7E4D-998D-5D3C227FA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US" b="1" dirty="0">
                <a:cs typeface="Arabic Typesetting" panose="020F0502020204030204" pitchFamily="34" charset="0"/>
              </a:rPr>
              <a:t>INSPIRATION &amp;</a:t>
            </a:r>
            <a:br>
              <a:rPr lang="en-US" b="1" dirty="0">
                <a:cs typeface="Arabic Typesetting" panose="020F0502020204030204" pitchFamily="34" charset="0"/>
              </a:rPr>
            </a:br>
            <a:r>
              <a:rPr lang="en-US" b="1" dirty="0">
                <a:cs typeface="Arabic Typesetting" panose="020F0502020204030204" pitchFamily="34" charset="0"/>
              </a:rPr>
              <a:t>THEME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944546D-6BE7-4875-B273-5CEEE1786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793475" cy="3581400"/>
          </a:xfrm>
        </p:spPr>
        <p:txBody>
          <a:bodyPr>
            <a:normAutofit/>
          </a:bodyPr>
          <a:lstStyle/>
          <a:p>
            <a:endParaRPr lang="en-US" dirty="0">
              <a:latin typeface="American Typewriter" panose="02090604020004020304" pitchFamily="18" charset="77"/>
            </a:endParaRPr>
          </a:p>
          <a:p>
            <a:r>
              <a:rPr lang="en-US" dirty="0"/>
              <a:t>Our love of spirits in all their delightful forms, of course!</a:t>
            </a:r>
          </a:p>
          <a:p>
            <a:endParaRPr lang="en-US" dirty="0"/>
          </a:p>
          <a:p>
            <a:r>
              <a:rPr lang="en-US" dirty="0"/>
              <a:t>General research question: </a:t>
            </a:r>
          </a:p>
          <a:p>
            <a:pPr marL="530352" lvl="1" indent="0">
              <a:buNone/>
            </a:pPr>
            <a:r>
              <a:rPr lang="en-US" dirty="0"/>
              <a:t>Do correlations exist between a state’s demographics, such as population and median income, and the number of breweries and wineries located in the state?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92BAD85-00E4-4D0A-993C-8372E78E1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Wine">
            <a:extLst>
              <a:ext uri="{FF2B5EF4-FFF2-40B4-BE49-F238E27FC236}">
                <a16:creationId xmlns:a16="http://schemas.microsoft.com/office/drawing/2014/main" id="{BA9288E2-9EE4-1047-874B-79987F54B3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49579" y="643467"/>
            <a:ext cx="2705100" cy="27051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4" name="Graphic 3" descr="Beer">
            <a:extLst>
              <a:ext uri="{FF2B5EF4-FFF2-40B4-BE49-F238E27FC236}">
                <a16:creationId xmlns:a16="http://schemas.microsoft.com/office/drawing/2014/main" id="{A0065AF1-21BB-D240-9281-C8CF93BA7F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49579" y="3509434"/>
            <a:ext cx="2705100" cy="270510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00184518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EBA89-459E-7E4D-998D-5D3C227FA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US" b="1" dirty="0">
                <a:cs typeface="Arabic Typesetting" panose="020F0502020204030204" pitchFamily="34" charset="0"/>
              </a:rPr>
              <a:t>DATA SOURCES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944546D-6BE7-4875-B273-5CEEE1786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1737360"/>
            <a:ext cx="7353417" cy="4590288"/>
          </a:xfrm>
        </p:spPr>
        <p:txBody>
          <a:bodyPr>
            <a:normAutofit fontScale="70000" lnSpcReduction="20000"/>
          </a:bodyPr>
          <a:lstStyle/>
          <a:p>
            <a:r>
              <a:rPr lang="en-US" b="1"/>
              <a:t>UNITED STATES INCOME BY STATE</a:t>
            </a:r>
          </a:p>
          <a:p>
            <a:pPr marL="530352" lvl="1" indent="0">
              <a:buNone/>
            </a:pPr>
            <a:r>
              <a:rPr lang="en-US"/>
              <a:t>Income by state data was sourced from the United States Census Bureau. Data includes median household income by state from 1984 to 2018. Standard deviations are included as well. </a:t>
            </a:r>
            <a:r>
              <a:rPr lang="en-US">
                <a:hlinkClick r:id="rId2"/>
              </a:rPr>
              <a:t>Link Here</a:t>
            </a:r>
            <a:endParaRPr lang="en-US"/>
          </a:p>
          <a:p>
            <a:r>
              <a:rPr lang="en-US" b="1"/>
              <a:t>WINERIES</a:t>
            </a:r>
          </a:p>
          <a:p>
            <a:pPr marL="530352" lvl="1" indent="0">
              <a:buNone/>
            </a:pPr>
            <a:r>
              <a:rPr lang="en-US"/>
              <a:t>Data related to the number of wineries in the United States was obtained from wine-road.com (source data attributed to The National Association of American Wineries). Data includes the number of wineries grouped by state.</a:t>
            </a:r>
            <a:br>
              <a:rPr lang="en-US"/>
            </a:br>
            <a:r>
              <a:rPr lang="en-US">
                <a:hlinkClick r:id="rId3"/>
              </a:rPr>
              <a:t>Link Here</a:t>
            </a:r>
            <a:endParaRPr lang="en-US"/>
          </a:p>
          <a:p>
            <a:r>
              <a:rPr lang="en-US" b="1"/>
              <a:t>BREWERIES</a:t>
            </a:r>
          </a:p>
          <a:p>
            <a:pPr marL="530352" lvl="1" indent="0">
              <a:buNone/>
            </a:pPr>
            <a:r>
              <a:rPr lang="en-US"/>
              <a:t>Data related to the number of breweries in the United States was obtained kaggle.com. Data includes brewery name, type, address, website, state, total breweries in state. </a:t>
            </a:r>
            <a:r>
              <a:rPr lang="en-US">
                <a:hlinkClick r:id="rId4"/>
              </a:rPr>
              <a:t>Link Here</a:t>
            </a:r>
            <a:endParaRPr lang="en-US"/>
          </a:p>
          <a:p>
            <a:pPr marL="530352" lvl="1" indent="0">
              <a:buNone/>
            </a:pPr>
            <a:r>
              <a:rPr lang="en-US"/>
              <a:t>Found a more comprehensive list </a:t>
            </a:r>
            <a:r>
              <a:rPr lang="en-US">
                <a:hlinkClick r:id="rId5"/>
              </a:rPr>
              <a:t>https://www.brewersassociation.org/directories/breweries/</a:t>
            </a:r>
            <a:r>
              <a:rPr lang="en-US"/>
              <a:t> &amp; </a:t>
            </a:r>
            <a:r>
              <a:rPr lang="en-US">
                <a:hlinkClick r:id="rId6"/>
              </a:rPr>
              <a:t>https://en.wikipedia.org/wiki/List_of_breweries_in_the_United_States</a:t>
            </a:r>
            <a:endParaRPr lang="en-US"/>
          </a:p>
          <a:p>
            <a:r>
              <a:rPr lang="en-US" b="1"/>
              <a:t>POPULATION BY STATE</a:t>
            </a:r>
          </a:p>
          <a:p>
            <a:pPr marL="530352" lvl="1" indent="0">
              <a:buNone/>
            </a:pPr>
            <a:r>
              <a:rPr lang="en-US"/>
              <a:t>Population by state for several years, using 2018 as the most current to match the income by state from the United States Census Bureau. </a:t>
            </a:r>
            <a:r>
              <a:rPr lang="en-US">
                <a:hlinkClick r:id="rId7"/>
              </a:rPr>
              <a:t>Link Here</a:t>
            </a:r>
            <a:endParaRPr lang="en-US"/>
          </a:p>
          <a:p>
            <a:r>
              <a:rPr lang="en-US" b="1"/>
              <a:t>STATE BOARDERS GEOJSON</a:t>
            </a:r>
          </a:p>
          <a:p>
            <a:pPr marL="530352" lvl="1" indent="0">
              <a:buNone/>
            </a:pPr>
            <a:r>
              <a:rPr lang="en-US">
                <a:hlinkClick r:id="rId8"/>
              </a:rPr>
              <a:t>https://eric.clst.org/tech/usgeojson/</a:t>
            </a:r>
            <a:endParaRPr lang="en-US" dirty="0"/>
          </a:p>
        </p:txBody>
      </p:sp>
      <p:pic>
        <p:nvPicPr>
          <p:cNvPr id="6" name="Content Placeholder 5" descr="Wine">
            <a:extLst>
              <a:ext uri="{FF2B5EF4-FFF2-40B4-BE49-F238E27FC236}">
                <a16:creationId xmlns:a16="http://schemas.microsoft.com/office/drawing/2014/main" id="{BA9288E2-9EE4-1047-874B-79987F54B3F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549579" y="643467"/>
            <a:ext cx="2705100" cy="27051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4" name="Graphic 3" descr="Beer">
            <a:extLst>
              <a:ext uri="{FF2B5EF4-FFF2-40B4-BE49-F238E27FC236}">
                <a16:creationId xmlns:a16="http://schemas.microsoft.com/office/drawing/2014/main" id="{A0065AF1-21BB-D240-9281-C8CF93BA7F2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549579" y="3509434"/>
            <a:ext cx="2705100" cy="270510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02067483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25E602A-53EB-4CB1-9633-3EC058740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AEBA89-459E-7E4D-998D-5D3C227FA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b="1" dirty="0">
                <a:cs typeface="Arabic Typesetting" panose="020F0502020204030204" pitchFamily="34" charset="0"/>
              </a:rPr>
              <a:t>DATA MUNGING</a:t>
            </a:r>
          </a:p>
        </p:txBody>
      </p:sp>
      <p:pic>
        <p:nvPicPr>
          <p:cNvPr id="6" name="Content Placeholder 5" descr="Wine">
            <a:extLst>
              <a:ext uri="{FF2B5EF4-FFF2-40B4-BE49-F238E27FC236}">
                <a16:creationId xmlns:a16="http://schemas.microsoft.com/office/drawing/2014/main" id="{BA9288E2-9EE4-1047-874B-79987F54B3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4222" y="643467"/>
            <a:ext cx="2705100" cy="27051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4" name="Graphic 3" descr="Beer">
            <a:extLst>
              <a:ext uri="{FF2B5EF4-FFF2-40B4-BE49-F238E27FC236}">
                <a16:creationId xmlns:a16="http://schemas.microsoft.com/office/drawing/2014/main" id="{A0065AF1-21BB-D240-9281-C8CF93BA7F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4222" y="3509434"/>
            <a:ext cx="2705100" cy="2705100"/>
          </a:xfrm>
          <a:prstGeom prst="rect">
            <a:avLst/>
          </a:prstGeom>
          <a:ln>
            <a:noFill/>
          </a:ln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832F3F2-2294-4A8D-ABDC-234B853C7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944546D-6BE7-4875-B273-5CEEE1786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020824"/>
            <a:ext cx="6176776" cy="3846576"/>
          </a:xfrm>
        </p:spPr>
        <p:txBody>
          <a:bodyPr>
            <a:normAutofit/>
          </a:bodyPr>
          <a:lstStyle/>
          <a:p>
            <a:endParaRPr lang="en-US" sz="1900" dirty="0">
              <a:latin typeface="American Typewriter" panose="02090604020004020304" pitchFamily="18" charset="77"/>
            </a:endParaRPr>
          </a:p>
          <a:p>
            <a:r>
              <a:rPr lang="en-US" dirty="0"/>
              <a:t>Dropped unused data</a:t>
            </a:r>
          </a:p>
          <a:p>
            <a:r>
              <a:rPr lang="en-US" dirty="0"/>
              <a:t>Renamed columns</a:t>
            </a:r>
          </a:p>
          <a:p>
            <a:r>
              <a:rPr lang="en-US" dirty="0"/>
              <a:t>Uppercase state columns to allow for better matching</a:t>
            </a:r>
          </a:p>
          <a:p>
            <a:r>
              <a:rPr lang="en-US" dirty="0"/>
              <a:t>Searched data frames to validate data could be pulled</a:t>
            </a:r>
          </a:p>
          <a:p>
            <a:r>
              <a:rPr lang="en-US" dirty="0"/>
              <a:t>Consolidated data using using </a:t>
            </a:r>
            <a:r>
              <a:rPr lang="en-US" dirty="0" err="1"/>
              <a:t>groupby</a:t>
            </a:r>
            <a:r>
              <a:rPr lang="en-US" dirty="0"/>
              <a:t> function</a:t>
            </a:r>
          </a:p>
          <a:p>
            <a:r>
              <a:rPr lang="en-US" dirty="0"/>
              <a:t>Web scraping for full list of breweries</a:t>
            </a:r>
          </a:p>
        </p:txBody>
      </p:sp>
    </p:spTree>
    <p:extLst>
      <p:ext uri="{BB962C8B-B14F-4D97-AF65-F5344CB8AC3E}">
        <p14:creationId xmlns:p14="http://schemas.microsoft.com/office/powerpoint/2010/main" val="196177976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EBA89-459E-7E4D-998D-5D3C227FA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650" y="685800"/>
            <a:ext cx="9886950" cy="1485900"/>
          </a:xfrm>
        </p:spPr>
        <p:txBody>
          <a:bodyPr>
            <a:normAutofit fontScale="90000"/>
          </a:bodyPr>
          <a:lstStyle/>
          <a:p>
            <a:r>
              <a:rPr lang="en-US" sz="4900" b="1" dirty="0">
                <a:cs typeface="Arabic Typesetting" panose="020F0502020204030204" pitchFamily="34" charset="0"/>
              </a:rPr>
              <a:t>CODING APPROACH &amp;</a:t>
            </a:r>
            <a:br>
              <a:rPr lang="en-US" sz="4900" b="1" dirty="0">
                <a:cs typeface="Arabic Typesetting" panose="020F0502020204030204" pitchFamily="34" charset="0"/>
              </a:rPr>
            </a:br>
            <a:r>
              <a:rPr lang="en-US" sz="4900" b="1" dirty="0">
                <a:cs typeface="Arabic Typesetting" panose="020F0502020204030204" pitchFamily="34" charset="0"/>
              </a:rPr>
              <a:t>INTERACTIVE TOOLS</a:t>
            </a:r>
            <a:br>
              <a:rPr lang="en-US" sz="2400" b="1" dirty="0">
                <a:cs typeface="Arabic Typesetting" panose="020F0502020204030204" pitchFamily="34" charset="0"/>
              </a:rPr>
            </a:br>
            <a:br>
              <a:rPr lang="en-US" sz="2400" b="1" dirty="0">
                <a:cs typeface="Arabic Typesetting" panose="020F0502020204030204" pitchFamily="34" charset="0"/>
              </a:rPr>
            </a:br>
            <a:endParaRPr lang="en-US" sz="2400" b="1" dirty="0">
              <a:cs typeface="Arabic Typesetting" panose="020F0502020204030204" pitchFamily="34" charset="0"/>
            </a:endParaRPr>
          </a:p>
        </p:txBody>
      </p:sp>
      <p:pic>
        <p:nvPicPr>
          <p:cNvPr id="6" name="Content Placeholder 5" descr="Wine">
            <a:extLst>
              <a:ext uri="{FF2B5EF4-FFF2-40B4-BE49-F238E27FC236}">
                <a16:creationId xmlns:a16="http://schemas.microsoft.com/office/drawing/2014/main" id="{BA9288E2-9EE4-1047-874B-79987F54B3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49237" y="2401556"/>
            <a:ext cx="1652907" cy="1652907"/>
          </a:xfrm>
          <a:prstGeom prst="rect">
            <a:avLst/>
          </a:prstGeom>
        </p:spPr>
      </p:pic>
      <p:pic>
        <p:nvPicPr>
          <p:cNvPr id="4" name="Graphic 3" descr="Beer">
            <a:extLst>
              <a:ext uri="{FF2B5EF4-FFF2-40B4-BE49-F238E27FC236}">
                <a16:creationId xmlns:a16="http://schemas.microsoft.com/office/drawing/2014/main" id="{A0065AF1-21BB-D240-9281-C8CF93BA7F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49237" y="4215330"/>
            <a:ext cx="1652907" cy="1652907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944546D-6BE7-4875-B273-5CEEE1786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/>
              <a:t>PYTHON FLASK SERVER</a:t>
            </a:r>
          </a:p>
          <a:p>
            <a:r>
              <a:rPr lang="en-US" b="1" dirty="0"/>
              <a:t>SQLite</a:t>
            </a:r>
          </a:p>
          <a:p>
            <a:r>
              <a:rPr lang="en-US" b="1" dirty="0"/>
              <a:t>JAVASCRIPT</a:t>
            </a:r>
          </a:p>
          <a:p>
            <a:r>
              <a:rPr lang="en-US" b="1" dirty="0"/>
              <a:t>JSON</a:t>
            </a:r>
          </a:p>
          <a:p>
            <a:r>
              <a:rPr lang="en-US" b="1" dirty="0"/>
              <a:t>D3 GEODATA</a:t>
            </a:r>
          </a:p>
          <a:p>
            <a:r>
              <a:rPr lang="en-US" b="1" dirty="0"/>
              <a:t>HTML</a:t>
            </a:r>
          </a:p>
          <a:p>
            <a:r>
              <a:rPr lang="en-US" b="1" dirty="0"/>
              <a:t>CSS</a:t>
            </a:r>
          </a:p>
          <a:p>
            <a:r>
              <a:rPr lang="en-US" b="1" dirty="0"/>
              <a:t>CHLOROPLETH MAPS</a:t>
            </a:r>
          </a:p>
          <a:p>
            <a:r>
              <a:rPr lang="en-US" b="1" dirty="0"/>
              <a:t>INTERACTIVE BUBBLE CHARTS</a:t>
            </a:r>
          </a:p>
          <a:p>
            <a:r>
              <a:rPr lang="en-US" b="1" dirty="0"/>
              <a:t>DROP-DOWN WITH KEY DATA BY STATE</a:t>
            </a:r>
          </a:p>
        </p:txBody>
      </p:sp>
    </p:spTree>
    <p:extLst>
      <p:ext uri="{BB962C8B-B14F-4D97-AF65-F5344CB8AC3E}">
        <p14:creationId xmlns:p14="http://schemas.microsoft.com/office/powerpoint/2010/main" val="102367592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E2B8A2D-F46F-4DA5-8AFF-BC57461C2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AEBA89-459E-7E4D-998D-5D3C227FA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US" b="1" dirty="0">
                <a:cs typeface="Arabic Typesetting" panose="020F0502020204030204" pitchFamily="34" charset="0"/>
              </a:rPr>
              <a:t>HURDLES &amp;</a:t>
            </a:r>
            <a:br>
              <a:rPr lang="en-US" b="1" dirty="0">
                <a:cs typeface="Arabic Typesetting" panose="020F0502020204030204" pitchFamily="34" charset="0"/>
              </a:rPr>
            </a:br>
            <a:r>
              <a:rPr lang="en-US" b="1" dirty="0">
                <a:cs typeface="Arabic Typesetting" panose="020F0502020204030204" pitchFamily="34" charset="0"/>
              </a:rPr>
              <a:t>CHALLENGES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944546D-6BE7-4875-B273-5CEEE1786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793475" cy="3581400"/>
          </a:xfrm>
        </p:spPr>
        <p:txBody>
          <a:bodyPr>
            <a:normAutofit/>
          </a:bodyPr>
          <a:lstStyle/>
          <a:p>
            <a:endParaRPr lang="en-US" dirty="0">
              <a:latin typeface="American Typewriter" panose="02090604020004020304" pitchFamily="18" charset="77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2BAD85-00E4-4D0A-993C-8372E78E1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Wine">
            <a:extLst>
              <a:ext uri="{FF2B5EF4-FFF2-40B4-BE49-F238E27FC236}">
                <a16:creationId xmlns:a16="http://schemas.microsoft.com/office/drawing/2014/main" id="{BA9288E2-9EE4-1047-874B-79987F54B3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49579" y="643467"/>
            <a:ext cx="2705100" cy="27051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4" name="Graphic 3" descr="Beer">
            <a:extLst>
              <a:ext uri="{FF2B5EF4-FFF2-40B4-BE49-F238E27FC236}">
                <a16:creationId xmlns:a16="http://schemas.microsoft.com/office/drawing/2014/main" id="{A0065AF1-21BB-D240-9281-C8CF93BA7F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49579" y="3509434"/>
            <a:ext cx="2705100" cy="2705100"/>
          </a:xfrm>
          <a:prstGeom prst="rect">
            <a:avLst/>
          </a:prstGeom>
          <a:ln>
            <a:noFill/>
          </a:ln>
          <a:effectLst/>
        </p:spPr>
      </p:pic>
      <p:sp>
        <p:nvSpPr>
          <p:cNvPr id="8" name="Content Placeholder 9">
            <a:extLst>
              <a:ext uri="{FF2B5EF4-FFF2-40B4-BE49-F238E27FC236}">
                <a16:creationId xmlns:a16="http://schemas.microsoft.com/office/drawing/2014/main" id="{4E44C9EF-4916-45A2-BC67-294EEAF70516}"/>
              </a:ext>
            </a:extLst>
          </p:cNvPr>
          <p:cNvSpPr txBox="1">
            <a:spLocks/>
          </p:cNvSpPr>
          <p:nvPr/>
        </p:nvSpPr>
        <p:spPr>
          <a:xfrm>
            <a:off x="636967" y="2400300"/>
            <a:ext cx="6176776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Attempted web scraping for list of breweries</a:t>
            </a:r>
          </a:p>
          <a:p>
            <a:pPr lvl="1"/>
            <a:r>
              <a:rPr lang="en-US" b="1" dirty="0"/>
              <a:t>Goal to get to use to get LAT/LON from Google API</a:t>
            </a:r>
          </a:p>
          <a:p>
            <a:pPr lvl="1"/>
            <a:r>
              <a:rPr lang="en-US" b="1" dirty="0"/>
              <a:t>Too many formats for all 50 states</a:t>
            </a:r>
          </a:p>
          <a:p>
            <a:r>
              <a:rPr lang="en-US" b="1" dirty="0"/>
              <a:t>Challenges getting the choropleth inside the Bootstrap framework – finally did get a version to work</a:t>
            </a:r>
          </a:p>
        </p:txBody>
      </p:sp>
    </p:spTree>
    <p:extLst>
      <p:ext uri="{BB962C8B-B14F-4D97-AF65-F5344CB8AC3E}">
        <p14:creationId xmlns:p14="http://schemas.microsoft.com/office/powerpoint/2010/main" val="49217601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30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31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AEBA89-459E-7E4D-998D-5D3C227FA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cap="all"/>
              <a:t>DEMO</a:t>
            </a:r>
          </a:p>
        </p:txBody>
      </p:sp>
      <p:sp>
        <p:nvSpPr>
          <p:cNvPr id="35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7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Beer_Final_Clip.mov" descr="Beer_Final_Clip.mov">
            <a:hlinkClick r:id="" action="ppaction://media"/>
            <a:extLst>
              <a:ext uri="{FF2B5EF4-FFF2-40B4-BE49-F238E27FC236}">
                <a16:creationId xmlns:a16="http://schemas.microsoft.com/office/drawing/2014/main" id="{AAE2E547-4082-8F48-A75D-41D46BE8D6A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8136" y="1802821"/>
            <a:ext cx="6217920" cy="3497580"/>
          </a:xfrm>
          <a:prstGeom prst="rect">
            <a:avLst/>
          </a:prstGeom>
        </p:spPr>
      </p:pic>
      <p:pic>
        <p:nvPicPr>
          <p:cNvPr id="25" name="Content Placeholder 5" descr="Wine">
            <a:extLst>
              <a:ext uri="{FF2B5EF4-FFF2-40B4-BE49-F238E27FC236}">
                <a16:creationId xmlns:a16="http://schemas.microsoft.com/office/drawing/2014/main" id="{F5846D98-D5F4-854D-99D1-750A238A00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072564" y="1404464"/>
            <a:ext cx="1433808" cy="1433808"/>
          </a:xfrm>
          <a:prstGeom prst="rect">
            <a:avLst/>
          </a:prstGeom>
        </p:spPr>
      </p:pic>
      <p:pic>
        <p:nvPicPr>
          <p:cNvPr id="26" name="Graphic 25" descr="Beer">
            <a:extLst>
              <a:ext uri="{FF2B5EF4-FFF2-40B4-BE49-F238E27FC236}">
                <a16:creationId xmlns:a16="http://schemas.microsoft.com/office/drawing/2014/main" id="{12721369-09C8-AD40-9023-B74288A1EE0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182723" y="5000891"/>
            <a:ext cx="1298867" cy="1298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9870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8C110B4-D26A-44C6-8576-236CA24E9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AEBA89-459E-7E4D-998D-5D3C227FA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1750" y="4278245"/>
            <a:ext cx="10271090" cy="1762969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cs typeface="Arabic Typesetting" panose="020F0502020204030204" pitchFamily="34" charset="0"/>
              </a:rPr>
              <a:t>THOUGHTS, QUESTIONS</a:t>
            </a:r>
            <a:br>
              <a:rPr lang="en-US" b="1" dirty="0">
                <a:cs typeface="Arabic Typesetting" panose="020F0502020204030204" pitchFamily="34" charset="0"/>
              </a:rPr>
            </a:br>
            <a:r>
              <a:rPr lang="en-US" b="1" dirty="0">
                <a:cs typeface="Arabic Typesetting" panose="020F0502020204030204" pitchFamily="34" charset="0"/>
              </a:rPr>
              <a:t> &amp; SUGGESTIONS</a:t>
            </a:r>
          </a:p>
        </p:txBody>
      </p:sp>
      <p:pic>
        <p:nvPicPr>
          <p:cNvPr id="4" name="Graphic 3" descr="Beer">
            <a:extLst>
              <a:ext uri="{FF2B5EF4-FFF2-40B4-BE49-F238E27FC236}">
                <a16:creationId xmlns:a16="http://schemas.microsoft.com/office/drawing/2014/main" id="{A0065AF1-21BB-D240-9281-C8CF93BA7F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33033" y="643467"/>
            <a:ext cx="2912533" cy="2912533"/>
          </a:xfrm>
          <a:prstGeom prst="rect">
            <a:avLst/>
          </a:prstGeom>
        </p:spPr>
      </p:pic>
      <p:pic>
        <p:nvPicPr>
          <p:cNvPr id="6" name="Content Placeholder 5" descr="Wine">
            <a:extLst>
              <a:ext uri="{FF2B5EF4-FFF2-40B4-BE49-F238E27FC236}">
                <a16:creationId xmlns:a16="http://schemas.microsoft.com/office/drawing/2014/main" id="{BA9288E2-9EE4-1047-874B-79987F54B3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46432" y="643467"/>
            <a:ext cx="2912533" cy="2912533"/>
          </a:xfrm>
          <a:prstGeom prst="rect">
            <a:avLst/>
          </a:pr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BFD4DBB-3229-4DF6-A68A-CD91F8325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3856976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92979E5-1F93-4CE3-975E-3CAEC618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7839440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393</Words>
  <Application>Microsoft Office PowerPoint</Application>
  <PresentationFormat>Widescreen</PresentationFormat>
  <Paragraphs>47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American Typewriter</vt:lpstr>
      <vt:lpstr>Franklin Gothic Book</vt:lpstr>
      <vt:lpstr>Crop</vt:lpstr>
      <vt:lpstr>Beer &amp; Wine</vt:lpstr>
      <vt:lpstr>INSPIRATION &amp; THEME</vt:lpstr>
      <vt:lpstr>DATA SOURCES</vt:lpstr>
      <vt:lpstr>DATA MUNGING</vt:lpstr>
      <vt:lpstr>CODING APPROACH &amp; INTERACTIVE TOOLS  </vt:lpstr>
      <vt:lpstr>HURDLES &amp; CHALLENGES</vt:lpstr>
      <vt:lpstr>DEMO</vt:lpstr>
      <vt:lpstr>THOUGHTS, QUESTIONS  &amp; SUGGESTIONS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Beer &amp; Wine</dc:title>
  <dc:creator>Jamie Lewis</dc:creator>
  <cp:lastModifiedBy>amanda belloma</cp:lastModifiedBy>
  <cp:revision>3</cp:revision>
  <dcterms:created xsi:type="dcterms:W3CDTF">2020-03-06T01:33:18Z</dcterms:created>
  <dcterms:modified xsi:type="dcterms:W3CDTF">2020-03-07T02:43:22Z</dcterms:modified>
</cp:coreProperties>
</file>